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ilda Display" charset="1" panose="02000000000000000000"/>
      <p:regular r:id="rId26"/>
    </p:embeddedFont>
    <p:embeddedFont>
      <p:font typeface="HK Grotesk Bold" charset="1" panose="00000800000000000000"/>
      <p:regular r:id="rId27"/>
    </p:embeddedFont>
    <p:embeddedFont>
      <p:font typeface="HK Grotesk" charset="1" panose="00000500000000000000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HK Grotesk Medium" charset="1" panose="000006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https://www.wscubetech.com/portfolio/data/shakti-singh-shekhawat-znkvklr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t="0" r="-14074" b="-4066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2781034" y="3048165"/>
            <a:ext cx="12725931" cy="4200512"/>
            <a:chOff x="0" y="0"/>
            <a:chExt cx="16967908" cy="56006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861543"/>
              <a:ext cx="16967908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By : Shakti Singh Shekhawat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6967908" cy="425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Financial</a:t>
              </a:r>
            </a:p>
            <a:p>
              <a:pPr algn="ctr">
                <a:lnSpc>
                  <a:spcPts val="120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Analysis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72006" y="1304025"/>
            <a:ext cx="4095172" cy="1347684"/>
          </a:xfrm>
          <a:custGeom>
            <a:avLst/>
            <a:gdLst/>
            <a:ahLst/>
            <a:cxnLst/>
            <a:rect r="r" b="b" t="t" l="l"/>
            <a:pathLst>
              <a:path h="1347684" w="4095172">
                <a:moveTo>
                  <a:pt x="0" y="0"/>
                </a:moveTo>
                <a:lnTo>
                  <a:pt x="4095172" y="0"/>
                </a:lnTo>
                <a:lnTo>
                  <a:pt x="4095172" y="1347684"/>
                </a:lnTo>
                <a:lnTo>
                  <a:pt x="0" y="1347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48159" y="3300888"/>
            <a:ext cx="2790226" cy="4199575"/>
          </a:xfrm>
          <a:custGeom>
            <a:avLst/>
            <a:gdLst/>
            <a:ahLst/>
            <a:cxnLst/>
            <a:rect r="r" b="b" t="t" l="l"/>
            <a:pathLst>
              <a:path h="4199575" w="2790226">
                <a:moveTo>
                  <a:pt x="0" y="0"/>
                </a:moveTo>
                <a:lnTo>
                  <a:pt x="2790226" y="0"/>
                </a:lnTo>
                <a:lnTo>
                  <a:pt x="2790226" y="4199574"/>
                </a:lnTo>
                <a:lnTo>
                  <a:pt x="0" y="4199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1812" y="3399521"/>
            <a:ext cx="6303112" cy="4135659"/>
          </a:xfrm>
          <a:custGeom>
            <a:avLst/>
            <a:gdLst/>
            <a:ahLst/>
            <a:cxnLst/>
            <a:rect r="r" b="b" t="t" l="l"/>
            <a:pathLst>
              <a:path h="4135659" w="6303112">
                <a:moveTo>
                  <a:pt x="0" y="0"/>
                </a:moveTo>
                <a:lnTo>
                  <a:pt x="6303112" y="0"/>
                </a:lnTo>
                <a:lnTo>
                  <a:pt x="6303112" y="4135658"/>
                </a:lnTo>
                <a:lnTo>
                  <a:pt x="0" y="4135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99" t="-5363" r="-2879" b="-39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912" y="4450055"/>
            <a:ext cx="8085351" cy="1247779"/>
          </a:xfrm>
          <a:custGeom>
            <a:avLst/>
            <a:gdLst/>
            <a:ahLst/>
            <a:cxnLst/>
            <a:rect r="r" b="b" t="t" l="l"/>
            <a:pathLst>
              <a:path h="1247779" w="8085351">
                <a:moveTo>
                  <a:pt x="0" y="0"/>
                </a:moveTo>
                <a:lnTo>
                  <a:pt x="8085350" y="0"/>
                </a:lnTo>
                <a:lnTo>
                  <a:pt x="8085350" y="1247778"/>
                </a:lnTo>
                <a:lnTo>
                  <a:pt x="0" y="1247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995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55566" y="547349"/>
            <a:ext cx="7874393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Top 5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Clients by Total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Transaction Amount.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28682" y="2582389"/>
            <a:ext cx="4684643" cy="5378094"/>
          </a:xfrm>
          <a:custGeom>
            <a:avLst/>
            <a:gdLst/>
            <a:ahLst/>
            <a:cxnLst/>
            <a:rect r="r" b="b" t="t" l="l"/>
            <a:pathLst>
              <a:path h="5378094" w="4684643">
                <a:moveTo>
                  <a:pt x="0" y="0"/>
                </a:moveTo>
                <a:lnTo>
                  <a:pt x="4684643" y="0"/>
                </a:lnTo>
                <a:lnTo>
                  <a:pt x="4684643" y="5378094"/>
                </a:lnTo>
                <a:lnTo>
                  <a:pt x="0" y="537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662" y="4006271"/>
            <a:ext cx="11301259" cy="1921214"/>
          </a:xfrm>
          <a:custGeom>
            <a:avLst/>
            <a:gdLst/>
            <a:ahLst/>
            <a:cxnLst/>
            <a:rect r="r" b="b" t="t" l="l"/>
            <a:pathLst>
              <a:path h="1921214" w="11301259">
                <a:moveTo>
                  <a:pt x="0" y="0"/>
                </a:moveTo>
                <a:lnTo>
                  <a:pt x="11301259" y="0"/>
                </a:lnTo>
                <a:lnTo>
                  <a:pt x="11301259" y="1921214"/>
                </a:lnTo>
                <a:lnTo>
                  <a:pt x="0" y="1921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00372" y="547349"/>
            <a:ext cx="8361448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fy clients whose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Avg_Utilization_Ratio exceeds 80%.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441026"/>
            <a:ext cx="11567617" cy="1804302"/>
            <a:chOff x="0" y="0"/>
            <a:chExt cx="4780217" cy="745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80217" cy="745612"/>
            </a:xfrm>
            <a:custGeom>
              <a:avLst/>
              <a:gdLst/>
              <a:ahLst/>
              <a:cxnLst/>
              <a:rect r="r" b="b" t="t" l="l"/>
              <a:pathLst>
                <a:path h="745612" w="4780217">
                  <a:moveTo>
                    <a:pt x="4780217" y="20078"/>
                  </a:moveTo>
                  <a:lnTo>
                    <a:pt x="4780217" y="725534"/>
                  </a:lnTo>
                  <a:cubicBezTo>
                    <a:pt x="4780217" y="736623"/>
                    <a:pt x="4771228" y="745612"/>
                    <a:pt x="4760139" y="745612"/>
                  </a:cubicBezTo>
                  <a:lnTo>
                    <a:pt x="20078" y="745612"/>
                  </a:lnTo>
                  <a:cubicBezTo>
                    <a:pt x="14753" y="745612"/>
                    <a:pt x="9646" y="743497"/>
                    <a:pt x="5881" y="739731"/>
                  </a:cubicBezTo>
                  <a:cubicBezTo>
                    <a:pt x="2115" y="735966"/>
                    <a:pt x="0" y="730859"/>
                    <a:pt x="0" y="725534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lnTo>
                    <a:pt x="4760139" y="0"/>
                  </a:lnTo>
                  <a:cubicBezTo>
                    <a:pt x="4765464" y="0"/>
                    <a:pt x="4770571" y="2115"/>
                    <a:pt x="4774336" y="5881"/>
                  </a:cubicBezTo>
                  <a:cubicBezTo>
                    <a:pt x="4778102" y="9646"/>
                    <a:pt x="4780217" y="14753"/>
                    <a:pt x="4780217" y="2007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780217" cy="75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735588" y="3611391"/>
            <a:ext cx="3838873" cy="2749914"/>
          </a:xfrm>
          <a:custGeom>
            <a:avLst/>
            <a:gdLst/>
            <a:ahLst/>
            <a:cxnLst/>
            <a:rect r="r" b="b" t="t" l="l"/>
            <a:pathLst>
              <a:path h="2749914" w="3838873">
                <a:moveTo>
                  <a:pt x="0" y="0"/>
                </a:moveTo>
                <a:lnTo>
                  <a:pt x="3838873" y="0"/>
                </a:lnTo>
                <a:lnTo>
                  <a:pt x="3838873" y="2749914"/>
                </a:lnTo>
                <a:lnTo>
                  <a:pt x="0" y="2749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8" r="0" b="-19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78911"/>
            <a:ext cx="10735142" cy="3529178"/>
          </a:xfrm>
          <a:custGeom>
            <a:avLst/>
            <a:gdLst/>
            <a:ahLst/>
            <a:cxnLst/>
            <a:rect r="r" b="b" t="t" l="l"/>
            <a:pathLst>
              <a:path h="3529178" w="10735142">
                <a:moveTo>
                  <a:pt x="0" y="0"/>
                </a:moveTo>
                <a:lnTo>
                  <a:pt x="10735142" y="0"/>
                </a:lnTo>
                <a:lnTo>
                  <a:pt x="10735142" y="3529178"/>
                </a:lnTo>
                <a:lnTo>
                  <a:pt x="0" y="35291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02715" y="547349"/>
            <a:ext cx="11571694" cy="143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b="true" sz="31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Customer Churn Indicator: Create a KPI that</a:t>
            </a:r>
            <a:r>
              <a:rPr lang="en-US" b="true" sz="31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flags</a:t>
            </a:r>
          </a:p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b="true" sz="31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clients who have not made any transactions</a:t>
            </a:r>
          </a:p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b="true" sz="31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(Total_Trans_Amt = 0) in the last 6 months.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2827771" cy="1535735"/>
            <a:chOff x="0" y="0"/>
            <a:chExt cx="4204496" cy="503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503360"/>
            </a:xfrm>
            <a:custGeom>
              <a:avLst/>
              <a:gdLst/>
              <a:ahLst/>
              <a:cxnLst/>
              <a:rect r="r" b="b" t="t" l="l"/>
              <a:pathLst>
                <a:path h="503360" w="4204496">
                  <a:moveTo>
                    <a:pt x="4204496" y="18106"/>
                  </a:moveTo>
                  <a:lnTo>
                    <a:pt x="4204496" y="485254"/>
                  </a:lnTo>
                  <a:cubicBezTo>
                    <a:pt x="4204496" y="495254"/>
                    <a:pt x="4196390" y="503360"/>
                    <a:pt x="4186390" y="503360"/>
                  </a:cubicBezTo>
                  <a:lnTo>
                    <a:pt x="18106" y="503360"/>
                  </a:lnTo>
                  <a:cubicBezTo>
                    <a:pt x="8106" y="503360"/>
                    <a:pt x="0" y="495254"/>
                    <a:pt x="0" y="485254"/>
                  </a:cubicBezTo>
                  <a:lnTo>
                    <a:pt x="0" y="18106"/>
                  </a:lnTo>
                  <a:cubicBezTo>
                    <a:pt x="0" y="8106"/>
                    <a:pt x="8106" y="0"/>
                    <a:pt x="18106" y="0"/>
                  </a:cubicBezTo>
                  <a:lnTo>
                    <a:pt x="4186390" y="0"/>
                  </a:lnTo>
                  <a:cubicBezTo>
                    <a:pt x="4191192" y="0"/>
                    <a:pt x="4195797" y="1908"/>
                    <a:pt x="4199193" y="5303"/>
                  </a:cubicBezTo>
                  <a:cubicBezTo>
                    <a:pt x="4202588" y="8699"/>
                    <a:pt x="4204496" y="13304"/>
                    <a:pt x="4204496" y="18106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51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4579" y="3668628"/>
            <a:ext cx="15237820" cy="1671377"/>
          </a:xfrm>
          <a:custGeom>
            <a:avLst/>
            <a:gdLst/>
            <a:ahLst/>
            <a:cxnLst/>
            <a:rect r="r" b="b" t="t" l="l"/>
            <a:pathLst>
              <a:path h="1671377" w="15237820">
                <a:moveTo>
                  <a:pt x="0" y="0"/>
                </a:moveTo>
                <a:lnTo>
                  <a:pt x="15237820" y="0"/>
                </a:lnTo>
                <a:lnTo>
                  <a:pt x="15237820" y="1671377"/>
                </a:lnTo>
                <a:lnTo>
                  <a:pt x="0" y="1671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" t="0" r="-2355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37135" y="6060829"/>
            <a:ext cx="5600739" cy="3140994"/>
          </a:xfrm>
          <a:custGeom>
            <a:avLst/>
            <a:gdLst/>
            <a:ahLst/>
            <a:cxnLst/>
            <a:rect r="r" b="b" t="t" l="l"/>
            <a:pathLst>
              <a:path h="3140994" w="5600739">
                <a:moveTo>
                  <a:pt x="0" y="0"/>
                </a:moveTo>
                <a:lnTo>
                  <a:pt x="5600739" y="0"/>
                </a:lnTo>
                <a:lnTo>
                  <a:pt x="5600739" y="3140994"/>
                </a:lnTo>
                <a:lnTo>
                  <a:pt x="0" y="3140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51" t="-4702" r="-4981" b="-574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78490" y="597335"/>
            <a:ext cx="10207969" cy="11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Delinquency Rate: Calculate the percentage</a:t>
            </a:r>
          </a:p>
          <a:p>
            <a:pPr algn="ctr">
              <a:lnSpc>
                <a:spcPts val="4402"/>
              </a:lnSpc>
              <a:spcBef>
                <a:spcPct val="0"/>
              </a:spcBef>
            </a:pPr>
            <a:r>
              <a:rPr lang="en-US" b="true" sz="366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</a:t>
            </a:r>
            <a:r>
              <a:rPr lang="en-US" b="true" sz="366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 clients with Delinquent_Acc &gt; 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911595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2922567" y="3871200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8691366" cy="1754860"/>
            <a:chOff x="0" y="0"/>
            <a:chExt cx="3591631" cy="7251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91632" cy="725181"/>
            </a:xfrm>
            <a:custGeom>
              <a:avLst/>
              <a:gdLst/>
              <a:ahLst/>
              <a:cxnLst/>
              <a:rect r="r" b="b" t="t" l="l"/>
              <a:pathLst>
                <a:path h="725181" w="3591632">
                  <a:moveTo>
                    <a:pt x="3591632" y="26723"/>
                  </a:moveTo>
                  <a:lnTo>
                    <a:pt x="3591632" y="698458"/>
                  </a:lnTo>
                  <a:cubicBezTo>
                    <a:pt x="3591632" y="705545"/>
                    <a:pt x="3588816" y="712342"/>
                    <a:pt x="3583805" y="717354"/>
                  </a:cubicBezTo>
                  <a:cubicBezTo>
                    <a:pt x="3578793" y="722365"/>
                    <a:pt x="3571996" y="725181"/>
                    <a:pt x="3564909" y="725181"/>
                  </a:cubicBezTo>
                  <a:lnTo>
                    <a:pt x="26723" y="725181"/>
                  </a:lnTo>
                  <a:cubicBezTo>
                    <a:pt x="19635" y="725181"/>
                    <a:pt x="12838" y="722365"/>
                    <a:pt x="7827" y="717354"/>
                  </a:cubicBezTo>
                  <a:cubicBezTo>
                    <a:pt x="2815" y="712342"/>
                    <a:pt x="0" y="705545"/>
                    <a:pt x="0" y="698458"/>
                  </a:cubicBezTo>
                  <a:lnTo>
                    <a:pt x="0" y="26723"/>
                  </a:lnTo>
                  <a:cubicBezTo>
                    <a:pt x="0" y="19635"/>
                    <a:pt x="2815" y="12838"/>
                    <a:pt x="7827" y="7827"/>
                  </a:cubicBezTo>
                  <a:cubicBezTo>
                    <a:pt x="12838" y="2815"/>
                    <a:pt x="19635" y="0"/>
                    <a:pt x="26723" y="0"/>
                  </a:cubicBezTo>
                  <a:lnTo>
                    <a:pt x="3564909" y="0"/>
                  </a:lnTo>
                  <a:cubicBezTo>
                    <a:pt x="3579667" y="0"/>
                    <a:pt x="3591632" y="11964"/>
                    <a:pt x="3591632" y="26723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591631" cy="73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311129"/>
            <a:ext cx="15457878" cy="1101374"/>
          </a:xfrm>
          <a:custGeom>
            <a:avLst/>
            <a:gdLst/>
            <a:ahLst/>
            <a:cxnLst/>
            <a:rect r="r" b="b" t="t" l="l"/>
            <a:pathLst>
              <a:path h="1101374" w="15457878">
                <a:moveTo>
                  <a:pt x="0" y="0"/>
                </a:moveTo>
                <a:lnTo>
                  <a:pt x="15457878" y="0"/>
                </a:lnTo>
                <a:lnTo>
                  <a:pt x="15457878" y="1101373"/>
                </a:lnTo>
                <a:lnTo>
                  <a:pt x="0" y="1101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69595" y="4600032"/>
            <a:ext cx="3440890" cy="5256436"/>
          </a:xfrm>
          <a:custGeom>
            <a:avLst/>
            <a:gdLst/>
            <a:ahLst/>
            <a:cxnLst/>
            <a:rect r="r" b="b" t="t" l="l"/>
            <a:pathLst>
              <a:path h="5256436" w="3440890">
                <a:moveTo>
                  <a:pt x="0" y="0"/>
                </a:moveTo>
                <a:lnTo>
                  <a:pt x="3440891" y="0"/>
                </a:lnTo>
                <a:lnTo>
                  <a:pt x="3440891" y="5256435"/>
                </a:lnTo>
                <a:lnTo>
                  <a:pt x="0" y="5256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98242" y="608208"/>
            <a:ext cx="9668672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b="true" sz="29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Credit Risk Score: Create a score </a:t>
            </a:r>
            <a:r>
              <a:rPr lang="en-US" b="true" sz="29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 each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b="true" sz="29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 based on their Avg_Utilization_Ratio,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b="true" sz="29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Delinquent_Acc, and Total_Revolving_Bal.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019" y="5765052"/>
            <a:ext cx="8733256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Why Normalize First?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Balances alone don’t tell the full story!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₹10,000 balance is risky for someone with a ₹15,000 limit (67% used)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same ₹10,000 is safe for someone with a ₹1,00,000 limit (10% used) 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Normalization fixes this by converting balances to percentages of each person’s limit, making scores fair and accurate.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019" y="1761990"/>
            <a:ext cx="10272111" cy="1625080"/>
          </a:xfrm>
          <a:custGeom>
            <a:avLst/>
            <a:gdLst/>
            <a:ahLst/>
            <a:cxnLst/>
            <a:rect r="r" b="b" t="t" l="l"/>
            <a:pathLst>
              <a:path h="1625080" w="10272111">
                <a:moveTo>
                  <a:pt x="0" y="0"/>
                </a:moveTo>
                <a:lnTo>
                  <a:pt x="10272111" y="0"/>
                </a:lnTo>
                <a:lnTo>
                  <a:pt x="10272111" y="1625080"/>
                </a:lnTo>
                <a:lnTo>
                  <a:pt x="0" y="1625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6701" y="2367860"/>
            <a:ext cx="2725853" cy="5137939"/>
          </a:xfrm>
          <a:custGeom>
            <a:avLst/>
            <a:gdLst/>
            <a:ahLst/>
            <a:cxnLst/>
            <a:rect r="r" b="b" t="t" l="l"/>
            <a:pathLst>
              <a:path h="5137939" w="2725853">
                <a:moveTo>
                  <a:pt x="0" y="0"/>
                </a:moveTo>
                <a:lnTo>
                  <a:pt x="2725854" y="0"/>
                </a:lnTo>
                <a:lnTo>
                  <a:pt x="2725854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6111" y="3940181"/>
            <a:ext cx="11303927" cy="531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961" indent="-326480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that, we created the another </a:t>
            </a:r>
          </a:p>
          <a:p>
            <a:pPr algn="l" marL="652961" indent="-326480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column which contain the sum of “Avg_Utilization_Ratio” Product by 0.5, </a:t>
            </a:r>
          </a:p>
          <a:p>
            <a:pPr algn="l" marL="652961" indent="-326480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“Delinquent_Acc” product by 0.3 and “Normalized_Revolving_Balance” product by 0.2 (All the ratios are decided by organization).</a:t>
            </a:r>
          </a:p>
          <a:p>
            <a:pPr algn="l" marL="652961" indent="-326480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These ratios are important in risk scoring because they directly reflect an individual's credit behavior and financial health, indicating their likelihood of defaulting on obligations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1295" y="393588"/>
            <a:ext cx="12929709" cy="1673444"/>
            <a:chOff x="0" y="0"/>
            <a:chExt cx="4670341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0341" cy="604465"/>
            </a:xfrm>
            <a:custGeom>
              <a:avLst/>
              <a:gdLst/>
              <a:ahLst/>
              <a:cxnLst/>
              <a:rect r="r" b="b" t="t" l="l"/>
              <a:pathLst>
                <a:path h="604465" w="4670341">
                  <a:moveTo>
                    <a:pt x="4670341" y="17963"/>
                  </a:moveTo>
                  <a:lnTo>
                    <a:pt x="4670341" y="586502"/>
                  </a:lnTo>
                  <a:cubicBezTo>
                    <a:pt x="4670341" y="591266"/>
                    <a:pt x="4668448" y="595835"/>
                    <a:pt x="4665079" y="599204"/>
                  </a:cubicBezTo>
                  <a:cubicBezTo>
                    <a:pt x="4661710" y="602572"/>
                    <a:pt x="4657142" y="604465"/>
                    <a:pt x="4652377" y="604465"/>
                  </a:cubicBezTo>
                  <a:lnTo>
                    <a:pt x="17963" y="604465"/>
                  </a:lnTo>
                  <a:cubicBezTo>
                    <a:pt x="8042" y="604465"/>
                    <a:pt x="0" y="596423"/>
                    <a:pt x="0" y="586502"/>
                  </a:cubicBezTo>
                  <a:lnTo>
                    <a:pt x="0" y="17963"/>
                  </a:lnTo>
                  <a:cubicBezTo>
                    <a:pt x="0" y="13199"/>
                    <a:pt x="1893" y="8630"/>
                    <a:pt x="5261" y="5261"/>
                  </a:cubicBezTo>
                  <a:cubicBezTo>
                    <a:pt x="8630" y="1893"/>
                    <a:pt x="13199" y="0"/>
                    <a:pt x="17963" y="0"/>
                  </a:cubicBezTo>
                  <a:lnTo>
                    <a:pt x="4652377" y="0"/>
                  </a:lnTo>
                  <a:cubicBezTo>
                    <a:pt x="4657142" y="0"/>
                    <a:pt x="4661710" y="1893"/>
                    <a:pt x="4665079" y="5261"/>
                  </a:cubicBezTo>
                  <a:cubicBezTo>
                    <a:pt x="4668448" y="8630"/>
                    <a:pt x="4670341" y="13199"/>
                    <a:pt x="4670341" y="17963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670341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8109" y="2304856"/>
            <a:ext cx="12639983" cy="6635991"/>
          </a:xfrm>
          <a:custGeom>
            <a:avLst/>
            <a:gdLst/>
            <a:ahLst/>
            <a:cxnLst/>
            <a:rect r="r" b="b" t="t" l="l"/>
            <a:pathLst>
              <a:path h="6635991" w="12639983">
                <a:moveTo>
                  <a:pt x="0" y="0"/>
                </a:moveTo>
                <a:lnTo>
                  <a:pt x="12639983" y="0"/>
                </a:lnTo>
                <a:lnTo>
                  <a:pt x="12639983" y="6635991"/>
                </a:lnTo>
                <a:lnTo>
                  <a:pt x="0" y="6635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53791" y="3828387"/>
            <a:ext cx="3834425" cy="2630225"/>
          </a:xfrm>
          <a:custGeom>
            <a:avLst/>
            <a:gdLst/>
            <a:ahLst/>
            <a:cxnLst/>
            <a:rect r="r" b="b" t="t" l="l"/>
            <a:pathLst>
              <a:path h="2630225" w="3834425">
                <a:moveTo>
                  <a:pt x="0" y="0"/>
                </a:moveTo>
                <a:lnTo>
                  <a:pt x="3834425" y="0"/>
                </a:lnTo>
                <a:lnTo>
                  <a:pt x="3834425" y="2630226"/>
                </a:lnTo>
                <a:lnTo>
                  <a:pt x="0" y="263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41295" y="547349"/>
            <a:ext cx="13195454" cy="11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b="true" sz="374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Income vs Credit Limit</a:t>
            </a:r>
            <a:r>
              <a:rPr lang="en-US" b="true" sz="374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Correlation: Show the correlation between Income and Credit_Limit for all clients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1893" y="393588"/>
            <a:ext cx="14181441" cy="2038813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16378"/>
                  </a:moveTo>
                  <a:lnTo>
                    <a:pt x="4204496" y="588087"/>
                  </a:lnTo>
                  <a:cubicBezTo>
                    <a:pt x="4204496" y="592431"/>
                    <a:pt x="4202771" y="596597"/>
                    <a:pt x="4199699" y="599668"/>
                  </a:cubicBezTo>
                  <a:cubicBezTo>
                    <a:pt x="4196628" y="602739"/>
                    <a:pt x="4192462" y="604465"/>
                    <a:pt x="4188118" y="604465"/>
                  </a:cubicBezTo>
                  <a:lnTo>
                    <a:pt x="16378" y="604465"/>
                  </a:lnTo>
                  <a:cubicBezTo>
                    <a:pt x="12034" y="604465"/>
                    <a:pt x="7868" y="602739"/>
                    <a:pt x="4797" y="599668"/>
                  </a:cubicBezTo>
                  <a:cubicBezTo>
                    <a:pt x="1725" y="596597"/>
                    <a:pt x="0" y="592431"/>
                    <a:pt x="0" y="588087"/>
                  </a:cubicBezTo>
                  <a:lnTo>
                    <a:pt x="0" y="16378"/>
                  </a:lnTo>
                  <a:cubicBezTo>
                    <a:pt x="0" y="12034"/>
                    <a:pt x="1725" y="7868"/>
                    <a:pt x="4797" y="4797"/>
                  </a:cubicBezTo>
                  <a:cubicBezTo>
                    <a:pt x="7868" y="1725"/>
                    <a:pt x="12034" y="0"/>
                    <a:pt x="16378" y="0"/>
                  </a:cubicBezTo>
                  <a:lnTo>
                    <a:pt x="4188118" y="0"/>
                  </a:lnTo>
                  <a:cubicBezTo>
                    <a:pt x="4192462" y="0"/>
                    <a:pt x="4196628" y="1725"/>
                    <a:pt x="4199699" y="4797"/>
                  </a:cubicBezTo>
                  <a:cubicBezTo>
                    <a:pt x="4202771" y="7868"/>
                    <a:pt x="4204496" y="12034"/>
                    <a:pt x="4204496" y="1637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97805" y="4105080"/>
            <a:ext cx="6836994" cy="3644809"/>
          </a:xfrm>
          <a:custGeom>
            <a:avLst/>
            <a:gdLst/>
            <a:ahLst/>
            <a:cxnLst/>
            <a:rect r="r" b="b" t="t" l="l"/>
            <a:pathLst>
              <a:path h="3644809" w="6836994">
                <a:moveTo>
                  <a:pt x="0" y="0"/>
                </a:moveTo>
                <a:lnTo>
                  <a:pt x="6836994" y="0"/>
                </a:lnTo>
                <a:lnTo>
                  <a:pt x="6836994" y="3644809"/>
                </a:lnTo>
                <a:lnTo>
                  <a:pt x="0" y="3644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4065" y="3664624"/>
            <a:ext cx="9632613" cy="2262860"/>
          </a:xfrm>
          <a:custGeom>
            <a:avLst/>
            <a:gdLst/>
            <a:ahLst/>
            <a:cxnLst/>
            <a:rect r="r" b="b" t="t" l="l"/>
            <a:pathLst>
              <a:path h="2262860" w="9632613">
                <a:moveTo>
                  <a:pt x="0" y="0"/>
                </a:moveTo>
                <a:lnTo>
                  <a:pt x="9632613" y="0"/>
                </a:lnTo>
                <a:lnTo>
                  <a:pt x="9632613" y="2262861"/>
                </a:lnTo>
                <a:lnTo>
                  <a:pt x="0" y="2262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00372" y="547349"/>
            <a:ext cx="11194867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Average Customer Satis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faction Score by Credit Card Category: Calculate the average Cust_Satisfaction_Score by Card_Category.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1893" y="393588"/>
            <a:ext cx="14717407" cy="2115867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15781"/>
                  </a:moveTo>
                  <a:lnTo>
                    <a:pt x="4204496" y="588684"/>
                  </a:lnTo>
                  <a:cubicBezTo>
                    <a:pt x="4204496" y="597399"/>
                    <a:pt x="4197431" y="604465"/>
                    <a:pt x="4188715" y="604465"/>
                  </a:cubicBezTo>
                  <a:lnTo>
                    <a:pt x="15781" y="604465"/>
                  </a:lnTo>
                  <a:cubicBezTo>
                    <a:pt x="7065" y="604465"/>
                    <a:pt x="0" y="597399"/>
                    <a:pt x="0" y="588684"/>
                  </a:cubicBezTo>
                  <a:lnTo>
                    <a:pt x="0" y="15781"/>
                  </a:lnTo>
                  <a:cubicBezTo>
                    <a:pt x="0" y="11596"/>
                    <a:pt x="1663" y="7582"/>
                    <a:pt x="4622" y="4622"/>
                  </a:cubicBezTo>
                  <a:cubicBezTo>
                    <a:pt x="7582" y="1663"/>
                    <a:pt x="11596" y="0"/>
                    <a:pt x="15781" y="0"/>
                  </a:cubicBezTo>
                  <a:lnTo>
                    <a:pt x="4188715" y="0"/>
                  </a:lnTo>
                  <a:cubicBezTo>
                    <a:pt x="4192900" y="0"/>
                    <a:pt x="4196914" y="1663"/>
                    <a:pt x="4199874" y="4622"/>
                  </a:cubicBezTo>
                  <a:cubicBezTo>
                    <a:pt x="4202833" y="7582"/>
                    <a:pt x="4204496" y="11596"/>
                    <a:pt x="4204496" y="15781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13851" y="3398495"/>
            <a:ext cx="5349281" cy="2795120"/>
          </a:xfrm>
          <a:custGeom>
            <a:avLst/>
            <a:gdLst/>
            <a:ahLst/>
            <a:cxnLst/>
            <a:rect r="r" b="b" t="t" l="l"/>
            <a:pathLst>
              <a:path h="2795120" w="5349281">
                <a:moveTo>
                  <a:pt x="0" y="0"/>
                </a:moveTo>
                <a:lnTo>
                  <a:pt x="5349281" y="0"/>
                </a:lnTo>
                <a:lnTo>
                  <a:pt x="5349281" y="2795119"/>
                </a:lnTo>
                <a:lnTo>
                  <a:pt x="0" y="2795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86964" y="6391803"/>
            <a:ext cx="5203054" cy="2866497"/>
          </a:xfrm>
          <a:custGeom>
            <a:avLst/>
            <a:gdLst/>
            <a:ahLst/>
            <a:cxnLst/>
            <a:rect r="r" b="b" t="t" l="l"/>
            <a:pathLst>
              <a:path h="2866497" w="5203054">
                <a:moveTo>
                  <a:pt x="0" y="0"/>
                </a:moveTo>
                <a:lnTo>
                  <a:pt x="5203054" y="0"/>
                </a:lnTo>
                <a:lnTo>
                  <a:pt x="5203054" y="2866497"/>
                </a:lnTo>
                <a:lnTo>
                  <a:pt x="0" y="2866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099199"/>
            <a:ext cx="10850942" cy="1044301"/>
          </a:xfrm>
          <a:custGeom>
            <a:avLst/>
            <a:gdLst/>
            <a:ahLst/>
            <a:cxnLst/>
            <a:rect r="r" b="b" t="t" l="l"/>
            <a:pathLst>
              <a:path h="1044301" w="10850942">
                <a:moveTo>
                  <a:pt x="0" y="0"/>
                </a:moveTo>
                <a:lnTo>
                  <a:pt x="10850942" y="0"/>
                </a:lnTo>
                <a:lnTo>
                  <a:pt x="10850942" y="1044301"/>
                </a:lnTo>
                <a:lnTo>
                  <a:pt x="0" y="1044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311517"/>
            <a:ext cx="11134013" cy="1027068"/>
          </a:xfrm>
          <a:custGeom>
            <a:avLst/>
            <a:gdLst/>
            <a:ahLst/>
            <a:cxnLst/>
            <a:rect r="r" b="b" t="t" l="l"/>
            <a:pathLst>
              <a:path h="1027068" w="11134013">
                <a:moveTo>
                  <a:pt x="0" y="0"/>
                </a:moveTo>
                <a:lnTo>
                  <a:pt x="11134013" y="0"/>
                </a:lnTo>
                <a:lnTo>
                  <a:pt x="11134013" y="1027068"/>
                </a:lnTo>
                <a:lnTo>
                  <a:pt x="0" y="1027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50066" y="628088"/>
            <a:ext cx="13561402" cy="17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  <a:spcBef>
                <a:spcPct val="0"/>
              </a:spcBef>
            </a:pPr>
            <a:r>
              <a:rPr lang="en-US" b="true" sz="38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Loan Approval vs Credit Limi</a:t>
            </a:r>
            <a:r>
              <a:rPr lang="en-US" b="true" sz="38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t: Analyze how Credit_Limit affects Personal_loan approval by calculating the average credit limit for clients with and without loans.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68778" y="3028925"/>
            <a:ext cx="1091240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Credit Limit (With Loan)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716" y="6022233"/>
            <a:ext cx="8663880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Credit Limit (Without Loan)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1893" y="393588"/>
            <a:ext cx="14181441" cy="2038813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16378"/>
                  </a:moveTo>
                  <a:lnTo>
                    <a:pt x="4204496" y="588087"/>
                  </a:lnTo>
                  <a:cubicBezTo>
                    <a:pt x="4204496" y="592431"/>
                    <a:pt x="4202771" y="596597"/>
                    <a:pt x="4199699" y="599668"/>
                  </a:cubicBezTo>
                  <a:cubicBezTo>
                    <a:pt x="4196628" y="602739"/>
                    <a:pt x="4192462" y="604465"/>
                    <a:pt x="4188118" y="604465"/>
                  </a:cubicBezTo>
                  <a:lnTo>
                    <a:pt x="16378" y="604465"/>
                  </a:lnTo>
                  <a:cubicBezTo>
                    <a:pt x="12034" y="604465"/>
                    <a:pt x="7868" y="602739"/>
                    <a:pt x="4797" y="599668"/>
                  </a:cubicBezTo>
                  <a:cubicBezTo>
                    <a:pt x="1725" y="596597"/>
                    <a:pt x="0" y="592431"/>
                    <a:pt x="0" y="588087"/>
                  </a:cubicBezTo>
                  <a:lnTo>
                    <a:pt x="0" y="16378"/>
                  </a:lnTo>
                  <a:cubicBezTo>
                    <a:pt x="0" y="12034"/>
                    <a:pt x="1725" y="7868"/>
                    <a:pt x="4797" y="4797"/>
                  </a:cubicBezTo>
                  <a:cubicBezTo>
                    <a:pt x="7868" y="1725"/>
                    <a:pt x="12034" y="0"/>
                    <a:pt x="16378" y="0"/>
                  </a:cubicBezTo>
                  <a:lnTo>
                    <a:pt x="4188118" y="0"/>
                  </a:lnTo>
                  <a:cubicBezTo>
                    <a:pt x="4192462" y="0"/>
                    <a:pt x="4196628" y="1725"/>
                    <a:pt x="4199699" y="4797"/>
                  </a:cubicBezTo>
                  <a:cubicBezTo>
                    <a:pt x="4202771" y="7868"/>
                    <a:pt x="4204496" y="12034"/>
                    <a:pt x="4204496" y="1637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9145" y="2788437"/>
            <a:ext cx="11301259" cy="960607"/>
          </a:xfrm>
          <a:custGeom>
            <a:avLst/>
            <a:gdLst/>
            <a:ahLst/>
            <a:cxnLst/>
            <a:rect r="r" b="b" t="t" l="l"/>
            <a:pathLst>
              <a:path h="960607" w="11301259">
                <a:moveTo>
                  <a:pt x="0" y="0"/>
                </a:moveTo>
                <a:lnTo>
                  <a:pt x="11301259" y="0"/>
                </a:lnTo>
                <a:lnTo>
                  <a:pt x="11301259" y="960607"/>
                </a:lnTo>
                <a:lnTo>
                  <a:pt x="0" y="960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93370" y="2999845"/>
            <a:ext cx="1529964" cy="4631480"/>
          </a:xfrm>
          <a:custGeom>
            <a:avLst/>
            <a:gdLst/>
            <a:ahLst/>
            <a:cxnLst/>
            <a:rect r="r" b="b" t="t" l="l"/>
            <a:pathLst>
              <a:path h="4631480" w="1529964">
                <a:moveTo>
                  <a:pt x="0" y="0"/>
                </a:moveTo>
                <a:lnTo>
                  <a:pt x="1529964" y="0"/>
                </a:lnTo>
                <a:lnTo>
                  <a:pt x="1529964" y="4631481"/>
                </a:lnTo>
                <a:lnTo>
                  <a:pt x="0" y="4631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007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66885" y="7243021"/>
            <a:ext cx="4244324" cy="2437765"/>
          </a:xfrm>
          <a:custGeom>
            <a:avLst/>
            <a:gdLst/>
            <a:ahLst/>
            <a:cxnLst/>
            <a:rect r="r" b="b" t="t" l="l"/>
            <a:pathLst>
              <a:path h="2437765" w="4244324">
                <a:moveTo>
                  <a:pt x="0" y="0"/>
                </a:moveTo>
                <a:lnTo>
                  <a:pt x="4244324" y="0"/>
                </a:lnTo>
                <a:lnTo>
                  <a:pt x="4244324" y="2437765"/>
                </a:lnTo>
                <a:lnTo>
                  <a:pt x="0" y="2437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2975" y="5682930"/>
            <a:ext cx="11127429" cy="1014296"/>
          </a:xfrm>
          <a:custGeom>
            <a:avLst/>
            <a:gdLst/>
            <a:ahLst/>
            <a:cxnLst/>
            <a:rect r="r" b="b" t="t" l="l"/>
            <a:pathLst>
              <a:path h="1014296" w="11127429">
                <a:moveTo>
                  <a:pt x="0" y="0"/>
                </a:moveTo>
                <a:lnTo>
                  <a:pt x="11127429" y="0"/>
                </a:lnTo>
                <a:lnTo>
                  <a:pt x="11127429" y="1014297"/>
                </a:lnTo>
                <a:lnTo>
                  <a:pt x="0" y="1014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4893" y="547349"/>
            <a:ext cx="14761661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High Risk Clients Flag: Create a 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flag for clients whose Total_Revolving_Bal exceeds 90% of their Credit_Limit and who have a high Avg_Utilization_Ratio.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75783" y="8029004"/>
            <a:ext cx="25439566" cy="4515991"/>
          </a:xfrm>
          <a:custGeom>
            <a:avLst/>
            <a:gdLst/>
            <a:ahLst/>
            <a:cxnLst/>
            <a:rect r="r" b="b" t="t" l="l"/>
            <a:pathLst>
              <a:path h="4515991" w="25439566">
                <a:moveTo>
                  <a:pt x="0" y="0"/>
                </a:moveTo>
                <a:lnTo>
                  <a:pt x="25439566" y="0"/>
                </a:lnTo>
                <a:lnTo>
                  <a:pt x="25439566" y="4515992"/>
                </a:lnTo>
                <a:lnTo>
                  <a:pt x="0" y="451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2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3201382"/>
            <a:ext cx="16230600" cy="0"/>
          </a:xfrm>
          <a:prstGeom prst="line">
            <a:avLst/>
          </a:prstGeom>
          <a:ln cap="flat" w="9525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16194" y="1386973"/>
            <a:ext cx="4095172" cy="1347684"/>
          </a:xfrm>
          <a:custGeom>
            <a:avLst/>
            <a:gdLst/>
            <a:ahLst/>
            <a:cxnLst/>
            <a:rect r="r" b="b" t="t" l="l"/>
            <a:pathLst>
              <a:path h="1347684" w="4095172">
                <a:moveTo>
                  <a:pt x="0" y="0"/>
                </a:moveTo>
                <a:lnTo>
                  <a:pt x="4095172" y="0"/>
                </a:lnTo>
                <a:lnTo>
                  <a:pt x="4095172" y="1347684"/>
                </a:lnTo>
                <a:lnTo>
                  <a:pt x="0" y="1347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42878" y="703316"/>
            <a:ext cx="7463603" cy="2477770"/>
            <a:chOff x="0" y="0"/>
            <a:chExt cx="9951471" cy="330369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9951471" cy="261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40"/>
                </a:lnSpc>
              </a:pPr>
              <a:r>
                <a:rPr lang="en-US" sz="5700" b="true">
                  <a:solidFill>
                    <a:srgbClr val="EFF4F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is </a:t>
              </a:r>
            </a:p>
            <a:p>
              <a:pPr algn="l" marL="0" indent="0" lvl="0">
                <a:lnSpc>
                  <a:spcPts val="864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12932"/>
              <a:ext cx="9951471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19249" y="3409950"/>
            <a:ext cx="16249501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 Power BI is a business intelligence and data visualization tool developed by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Microsoft. It is designed to help businesses transform raw data from various sources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into meaningful and interactive insights. Power BI is a collection of software services,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apps, and connectors that work together to turn your unrelated sources of data into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coherent, visually immersive, and interactive insights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Data Analysis Expressions (DAX) is a powerful formula language used in Power BI,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Power Pivot in Excel, and SQL Server Analysis Services (SSAS). DAX is designed to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work with relational data and allows users to create custom calculations and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aggregations on data models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EFF4F4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151946"/>
            <a:ext cx="3604357" cy="871065"/>
            <a:chOff x="0" y="0"/>
            <a:chExt cx="4805809" cy="11614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76491"/>
              <a:ext cx="4805809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 b="true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6377500510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480580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Phone Number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41822" y="8151946"/>
            <a:ext cx="4114883" cy="871065"/>
            <a:chOff x="0" y="0"/>
            <a:chExt cx="5486511" cy="11614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76491"/>
              <a:ext cx="5486511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 b="true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shaktisinghsamer@gmail.com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80580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 Address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563711" y="8652171"/>
            <a:ext cx="4676462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u="sng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https://www.wscubetech.com/portfolio/data/shakti-singh-shekhawat-znkvklr</a:t>
            </a:r>
          </a:p>
          <a:p>
            <a:pPr algn="l">
              <a:lnSpc>
                <a:spcPts val="29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563711" y="8113846"/>
            <a:ext cx="360435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b="true" sz="3200" u="sng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  <a:hlinkClick r:id="rId3" tooltip="https://www.wscubetech.com/portfolio/data/shakti-singh-shekhawat-znkvklr"/>
              </a:rPr>
              <a:t>portfolio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513122"/>
            <a:ext cx="9917478" cy="2332318"/>
            <a:chOff x="0" y="0"/>
            <a:chExt cx="13223305" cy="31097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3223305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Thank you!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553709"/>
              <a:ext cx="13223305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b="true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Feel free to reach out to us if you have any questions.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028700" y="7430399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7221" y="1028700"/>
            <a:ext cx="10523347" cy="1582420"/>
            <a:chOff x="0" y="0"/>
            <a:chExt cx="14031129" cy="21098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031129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b="true" sz="72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Problem statement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9132"/>
              <a:ext cx="1403112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2147688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0254953" y="2611120"/>
            <a:ext cx="0" cy="695612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594416" y="354002"/>
            <a:ext cx="1329768" cy="1349396"/>
          </a:xfrm>
          <a:custGeom>
            <a:avLst/>
            <a:gdLst/>
            <a:ahLst/>
            <a:cxnLst/>
            <a:rect r="r" b="b" t="t" l="l"/>
            <a:pathLst>
              <a:path h="1349396" w="1329768">
                <a:moveTo>
                  <a:pt x="0" y="0"/>
                </a:moveTo>
                <a:lnTo>
                  <a:pt x="1329768" y="0"/>
                </a:lnTo>
                <a:lnTo>
                  <a:pt x="1329768" y="1349396"/>
                </a:lnTo>
                <a:lnTo>
                  <a:pt x="0" y="134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8168" y="2611120"/>
            <a:ext cx="9369921" cy="700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Running Total of Credit Card Transactions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the 4-week moving average of the creditLimit for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each client.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the mom% growth and wow% growth on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transaction amount.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Customer Acquisition Cost (CAC) as a Ratio of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Transaction Amount.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the yearly average of avg_utilization_ratio for all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clients.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the percentage of Interest_Earned compared to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Total_Revolving_Bal for each client.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Calculate Top 5 Clients by Total Transaction Amount.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Identify clients whose Avg_Utilization_Ratio exceeds 80%.</a:t>
            </a:r>
          </a:p>
          <a:p>
            <a:pPr algn="l" marL="581005" indent="-290502" lvl="1">
              <a:lnSpc>
                <a:spcPts val="322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Customer Churn Indicator: Create a KPI that flags clients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who have not made any transactions (Total_Trans_Amt = 0)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</a:t>
            </a:r>
            <a:r>
              <a:rPr lang="en-US" sz="2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the last 6 months. </a:t>
            </a:r>
          </a:p>
          <a:p>
            <a:pPr algn="l">
              <a:lnSpc>
                <a:spcPts val="3563"/>
              </a:lnSpc>
              <a:spcBef>
                <a:spcPct val="0"/>
              </a:spcBef>
            </a:pPr>
            <a:r>
              <a:rPr lang="en-US" sz="296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2590" y="2684157"/>
            <a:ext cx="7885410" cy="638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Delinquency Rate: Calculate the percentage of clients with Delinquent_Acc &gt; 0.</a:t>
            </a:r>
          </a:p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Credit Risk Score: Create a score for each client based on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their Avg_Utilization_Ratio, Delinquent_Acc, and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Total_Revolving_Bal.</a:t>
            </a:r>
          </a:p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Income vs Credit Limit Correlation: Show the correlation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between Income and Credit_Limit for all clients.</a:t>
            </a:r>
          </a:p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Average Customer Satisfaction Score by Credit Card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Category: Calculate the average Cust_Satisfaction_Score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by Card_Category.</a:t>
            </a:r>
          </a:p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Loan Approval vs Credit Limit: Analyze how Credit_Limit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affects Personal_loan approval by calculating the average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credit limit for clients with and without loans.</a:t>
            </a:r>
          </a:p>
          <a:p>
            <a:pPr algn="l" marL="484580" indent="-242290" lvl="1">
              <a:lnSpc>
                <a:spcPts val="3164"/>
              </a:lnSpc>
              <a:buFont typeface="Arial"/>
              <a:buChar char="•"/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High Risk Clients Flag: Create a flag for clients whose</a:t>
            </a:r>
          </a:p>
          <a:p>
            <a:pPr algn="l">
              <a:lnSpc>
                <a:spcPts val="3164"/>
              </a:lnSpc>
            </a:pPr>
            <a:r>
              <a:rPr lang="en-US" sz="2244" spc="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Total_Revolving_Bal exceeds 90% of their Credit_Limit                          </a:t>
            </a:r>
          </a:p>
          <a:p>
            <a:pPr algn="l">
              <a:lnSpc>
                <a:spcPts val="316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72982" y="-1473762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0042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00372" y="547349"/>
            <a:ext cx="6496101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Running Total 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of Credit Card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Transactions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974765" y="2943619"/>
            <a:ext cx="4155720" cy="5527379"/>
          </a:xfrm>
          <a:custGeom>
            <a:avLst/>
            <a:gdLst/>
            <a:ahLst/>
            <a:cxnLst/>
            <a:rect r="r" b="b" t="t" l="l"/>
            <a:pathLst>
              <a:path h="5527379" w="4155720">
                <a:moveTo>
                  <a:pt x="0" y="0"/>
                </a:moveTo>
                <a:lnTo>
                  <a:pt x="4155720" y="0"/>
                </a:lnTo>
                <a:lnTo>
                  <a:pt x="4155720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027501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9" y="0"/>
                </a:lnTo>
                <a:lnTo>
                  <a:pt x="11301259" y="1115999"/>
                </a:lnTo>
                <a:lnTo>
                  <a:pt x="0" y="11159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0042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64802" y="3795060"/>
            <a:ext cx="4135547" cy="2800655"/>
          </a:xfrm>
          <a:custGeom>
            <a:avLst/>
            <a:gdLst/>
            <a:ahLst/>
            <a:cxnLst/>
            <a:rect r="r" b="b" t="t" l="l"/>
            <a:pathLst>
              <a:path h="2800655" w="4135547">
                <a:moveTo>
                  <a:pt x="0" y="0"/>
                </a:moveTo>
                <a:lnTo>
                  <a:pt x="4135546" y="0"/>
                </a:lnTo>
                <a:lnTo>
                  <a:pt x="4135546" y="2800655"/>
                </a:lnTo>
                <a:lnTo>
                  <a:pt x="0" y="2800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5965" y="4472488"/>
            <a:ext cx="11301259" cy="1342025"/>
          </a:xfrm>
          <a:custGeom>
            <a:avLst/>
            <a:gdLst/>
            <a:ahLst/>
            <a:cxnLst/>
            <a:rect r="r" b="b" t="t" l="l"/>
            <a:pathLst>
              <a:path h="1342025" w="11301259">
                <a:moveTo>
                  <a:pt x="0" y="0"/>
                </a:moveTo>
                <a:lnTo>
                  <a:pt x="11301259" y="0"/>
                </a:lnTo>
                <a:lnTo>
                  <a:pt x="11301259" y="1342024"/>
                </a:lnTo>
                <a:lnTo>
                  <a:pt x="0" y="1342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76887" y="547349"/>
            <a:ext cx="8613526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the yearly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average of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avg_utilization_ratio for all clients.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26002" y="2083597"/>
            <a:ext cx="5652356" cy="6445526"/>
          </a:xfrm>
          <a:custGeom>
            <a:avLst/>
            <a:gdLst/>
            <a:ahLst/>
            <a:cxnLst/>
            <a:rect r="r" b="b" t="t" l="l"/>
            <a:pathLst>
              <a:path h="6445526" w="5652356">
                <a:moveTo>
                  <a:pt x="0" y="0"/>
                </a:moveTo>
                <a:lnTo>
                  <a:pt x="5652356" y="0"/>
                </a:lnTo>
                <a:lnTo>
                  <a:pt x="5652356" y="6445526"/>
                </a:lnTo>
                <a:lnTo>
                  <a:pt x="0" y="6445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42" t="0" r="-2742" b="-105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567" y="2964969"/>
            <a:ext cx="11370905" cy="2284802"/>
          </a:xfrm>
          <a:custGeom>
            <a:avLst/>
            <a:gdLst/>
            <a:ahLst/>
            <a:cxnLst/>
            <a:rect r="r" b="b" t="t" l="l"/>
            <a:pathLst>
              <a:path h="2284802" w="11370905">
                <a:moveTo>
                  <a:pt x="0" y="0"/>
                </a:moveTo>
                <a:lnTo>
                  <a:pt x="11370905" y="0"/>
                </a:lnTo>
                <a:lnTo>
                  <a:pt x="11370905" y="2284802"/>
                </a:lnTo>
                <a:lnTo>
                  <a:pt x="0" y="2284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60" t="0" r="-3770" b="-222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00372" y="547349"/>
            <a:ext cx="6496101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4-week moving average 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of the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creditLimit for each client.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27130" y="2332989"/>
            <a:ext cx="4417077" cy="2513975"/>
          </a:xfrm>
          <a:custGeom>
            <a:avLst/>
            <a:gdLst/>
            <a:ahLst/>
            <a:cxnLst/>
            <a:rect r="r" b="b" t="t" l="l"/>
            <a:pathLst>
              <a:path h="2513975" w="4417077">
                <a:moveTo>
                  <a:pt x="0" y="0"/>
                </a:moveTo>
                <a:lnTo>
                  <a:pt x="4417078" y="0"/>
                </a:lnTo>
                <a:lnTo>
                  <a:pt x="4417078" y="2513975"/>
                </a:lnTo>
                <a:lnTo>
                  <a:pt x="0" y="2513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27130" y="5143500"/>
            <a:ext cx="4417077" cy="2602494"/>
          </a:xfrm>
          <a:custGeom>
            <a:avLst/>
            <a:gdLst/>
            <a:ahLst/>
            <a:cxnLst/>
            <a:rect r="r" b="b" t="t" l="l"/>
            <a:pathLst>
              <a:path h="2602494" w="4417077">
                <a:moveTo>
                  <a:pt x="0" y="0"/>
                </a:moveTo>
                <a:lnTo>
                  <a:pt x="4417078" y="0"/>
                </a:lnTo>
                <a:lnTo>
                  <a:pt x="4417078" y="2602494"/>
                </a:lnTo>
                <a:lnTo>
                  <a:pt x="0" y="26024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6324" y="2656632"/>
            <a:ext cx="12461101" cy="1161366"/>
          </a:xfrm>
          <a:custGeom>
            <a:avLst/>
            <a:gdLst/>
            <a:ahLst/>
            <a:cxnLst/>
            <a:rect r="r" b="b" t="t" l="l"/>
            <a:pathLst>
              <a:path h="1161366" w="12461101">
                <a:moveTo>
                  <a:pt x="0" y="0"/>
                </a:moveTo>
                <a:lnTo>
                  <a:pt x="12461101" y="0"/>
                </a:lnTo>
                <a:lnTo>
                  <a:pt x="12461101" y="1161366"/>
                </a:lnTo>
                <a:lnTo>
                  <a:pt x="0" y="1161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013" r="-846" b="-448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6324" y="5143500"/>
            <a:ext cx="12272208" cy="1553482"/>
          </a:xfrm>
          <a:custGeom>
            <a:avLst/>
            <a:gdLst/>
            <a:ahLst/>
            <a:cxnLst/>
            <a:rect r="r" b="b" t="t" l="l"/>
            <a:pathLst>
              <a:path h="1553482" w="12272208">
                <a:moveTo>
                  <a:pt x="0" y="0"/>
                </a:moveTo>
                <a:lnTo>
                  <a:pt x="12272208" y="0"/>
                </a:lnTo>
                <a:lnTo>
                  <a:pt x="12272208" y="1553482"/>
                </a:lnTo>
                <a:lnTo>
                  <a:pt x="0" y="1553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336" r="0" b="-233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84480" y="547349"/>
            <a:ext cx="8742650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the m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om% growth and wow%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growth on transaction amount.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9103" y="7209184"/>
            <a:ext cx="10558326" cy="1073620"/>
          </a:xfrm>
          <a:custGeom>
            <a:avLst/>
            <a:gdLst/>
            <a:ahLst/>
            <a:cxnLst/>
            <a:rect r="r" b="b" t="t" l="l"/>
            <a:pathLst>
              <a:path h="1073620" w="10558326">
                <a:moveTo>
                  <a:pt x="0" y="0"/>
                </a:moveTo>
                <a:lnTo>
                  <a:pt x="10558326" y="0"/>
                </a:lnTo>
                <a:lnTo>
                  <a:pt x="10558326" y="1073620"/>
                </a:lnTo>
                <a:lnTo>
                  <a:pt x="0" y="1073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11" t="0" r="-592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589" y="393588"/>
            <a:ext cx="10174433" cy="1462741"/>
            <a:chOff x="0" y="0"/>
            <a:chExt cx="4204496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4496" cy="604465"/>
            </a:xfrm>
            <a:custGeom>
              <a:avLst/>
              <a:gdLst/>
              <a:ahLst/>
              <a:cxnLst/>
              <a:rect r="r" b="b" t="t" l="l"/>
              <a:pathLst>
                <a:path h="604465" w="4204496">
                  <a:moveTo>
                    <a:pt x="4204496" y="22828"/>
                  </a:moveTo>
                  <a:lnTo>
                    <a:pt x="4204496" y="581637"/>
                  </a:lnTo>
                  <a:cubicBezTo>
                    <a:pt x="4204496" y="594245"/>
                    <a:pt x="4194276" y="604465"/>
                    <a:pt x="4181668" y="604465"/>
                  </a:cubicBezTo>
                  <a:lnTo>
                    <a:pt x="22828" y="604465"/>
                  </a:lnTo>
                  <a:cubicBezTo>
                    <a:pt x="10220" y="604465"/>
                    <a:pt x="0" y="594245"/>
                    <a:pt x="0" y="581637"/>
                  </a:cubicBezTo>
                  <a:lnTo>
                    <a:pt x="0" y="22828"/>
                  </a:lnTo>
                  <a:cubicBezTo>
                    <a:pt x="0" y="10220"/>
                    <a:pt x="10220" y="0"/>
                    <a:pt x="22828" y="0"/>
                  </a:cubicBezTo>
                  <a:lnTo>
                    <a:pt x="4181668" y="0"/>
                  </a:lnTo>
                  <a:cubicBezTo>
                    <a:pt x="4187723" y="0"/>
                    <a:pt x="4193529" y="2405"/>
                    <a:pt x="4197810" y="6686"/>
                  </a:cubicBezTo>
                  <a:cubicBezTo>
                    <a:pt x="4202091" y="10967"/>
                    <a:pt x="4204496" y="16773"/>
                    <a:pt x="4204496" y="22828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204496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5634" y="4459223"/>
            <a:ext cx="12587986" cy="1573269"/>
          </a:xfrm>
          <a:custGeom>
            <a:avLst/>
            <a:gdLst/>
            <a:ahLst/>
            <a:cxnLst/>
            <a:rect r="r" b="b" t="t" l="l"/>
            <a:pathLst>
              <a:path h="1573269" w="12587986">
                <a:moveTo>
                  <a:pt x="0" y="0"/>
                </a:moveTo>
                <a:lnTo>
                  <a:pt x="12587986" y="0"/>
                </a:lnTo>
                <a:lnTo>
                  <a:pt x="12587986" y="1573269"/>
                </a:lnTo>
                <a:lnTo>
                  <a:pt x="0" y="1573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821" b="-25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56701" y="3570231"/>
            <a:ext cx="4768043" cy="3351253"/>
          </a:xfrm>
          <a:custGeom>
            <a:avLst/>
            <a:gdLst/>
            <a:ahLst/>
            <a:cxnLst/>
            <a:rect r="r" b="b" t="t" l="l"/>
            <a:pathLst>
              <a:path h="3351253" w="4768043">
                <a:moveTo>
                  <a:pt x="0" y="0"/>
                </a:moveTo>
                <a:lnTo>
                  <a:pt x="4768043" y="0"/>
                </a:lnTo>
                <a:lnTo>
                  <a:pt x="4768043" y="3351253"/>
                </a:lnTo>
                <a:lnTo>
                  <a:pt x="0" y="33512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84480" y="547349"/>
            <a:ext cx="8742650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821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Customer Acquisition Cost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(CAC) as a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Ratio of Transaction Amount.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25120" y="-1671128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69" y="0"/>
                </a:lnTo>
                <a:lnTo>
                  <a:pt x="123077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145" y="441026"/>
            <a:ext cx="1785749" cy="587674"/>
          </a:xfrm>
          <a:custGeom>
            <a:avLst/>
            <a:gdLst/>
            <a:ahLst/>
            <a:cxnLst/>
            <a:rect r="r" b="b" t="t" l="l"/>
            <a:pathLst>
              <a:path h="587674" w="1785749">
                <a:moveTo>
                  <a:pt x="0" y="0"/>
                </a:moveTo>
                <a:lnTo>
                  <a:pt x="1785748" y="0"/>
                </a:lnTo>
                <a:lnTo>
                  <a:pt x="1785748" y="587674"/>
                </a:lnTo>
                <a:lnTo>
                  <a:pt x="0" y="58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58648" y="393588"/>
            <a:ext cx="13259824" cy="1462741"/>
            <a:chOff x="0" y="0"/>
            <a:chExt cx="5479507" cy="604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9507" cy="604465"/>
            </a:xfrm>
            <a:custGeom>
              <a:avLst/>
              <a:gdLst/>
              <a:ahLst/>
              <a:cxnLst/>
              <a:rect r="r" b="b" t="t" l="l"/>
              <a:pathLst>
                <a:path h="604465" w="5479507">
                  <a:moveTo>
                    <a:pt x="5479507" y="17516"/>
                  </a:moveTo>
                  <a:lnTo>
                    <a:pt x="5479507" y="586949"/>
                  </a:lnTo>
                  <a:cubicBezTo>
                    <a:pt x="5479507" y="591594"/>
                    <a:pt x="5477662" y="596050"/>
                    <a:pt x="5474377" y="599335"/>
                  </a:cubicBezTo>
                  <a:cubicBezTo>
                    <a:pt x="5471092" y="602619"/>
                    <a:pt x="5466636" y="604465"/>
                    <a:pt x="5461991" y="604465"/>
                  </a:cubicBezTo>
                  <a:lnTo>
                    <a:pt x="17516" y="604465"/>
                  </a:lnTo>
                  <a:cubicBezTo>
                    <a:pt x="7842" y="604465"/>
                    <a:pt x="0" y="596623"/>
                    <a:pt x="0" y="586949"/>
                  </a:cubicBezTo>
                  <a:lnTo>
                    <a:pt x="0" y="17516"/>
                  </a:lnTo>
                  <a:cubicBezTo>
                    <a:pt x="0" y="12870"/>
                    <a:pt x="1845" y="8415"/>
                    <a:pt x="5130" y="5130"/>
                  </a:cubicBezTo>
                  <a:cubicBezTo>
                    <a:pt x="8415" y="1845"/>
                    <a:pt x="12870" y="0"/>
                    <a:pt x="17516" y="0"/>
                  </a:cubicBezTo>
                  <a:lnTo>
                    <a:pt x="5461991" y="0"/>
                  </a:lnTo>
                  <a:cubicBezTo>
                    <a:pt x="5471665" y="0"/>
                    <a:pt x="5479507" y="7842"/>
                    <a:pt x="5479507" y="17516"/>
                  </a:cubicBez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479507" cy="613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9145" y="3816269"/>
            <a:ext cx="11301259" cy="1935341"/>
          </a:xfrm>
          <a:custGeom>
            <a:avLst/>
            <a:gdLst/>
            <a:ahLst/>
            <a:cxnLst/>
            <a:rect r="r" b="b" t="t" l="l"/>
            <a:pathLst>
              <a:path h="1935341" w="11301259">
                <a:moveTo>
                  <a:pt x="0" y="0"/>
                </a:moveTo>
                <a:lnTo>
                  <a:pt x="11301259" y="0"/>
                </a:lnTo>
                <a:lnTo>
                  <a:pt x="11301259" y="1935341"/>
                </a:lnTo>
                <a:lnTo>
                  <a:pt x="0" y="1935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06287" y="3183344"/>
            <a:ext cx="5478896" cy="3048791"/>
          </a:xfrm>
          <a:custGeom>
            <a:avLst/>
            <a:gdLst/>
            <a:ahLst/>
            <a:cxnLst/>
            <a:rect r="r" b="b" t="t" l="l"/>
            <a:pathLst>
              <a:path h="3048791" w="5478896">
                <a:moveTo>
                  <a:pt x="0" y="0"/>
                </a:moveTo>
                <a:lnTo>
                  <a:pt x="5478896" y="0"/>
                </a:lnTo>
                <a:lnTo>
                  <a:pt x="5478896" y="3048791"/>
                </a:lnTo>
                <a:lnTo>
                  <a:pt x="0" y="3048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47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70713" y="547349"/>
            <a:ext cx="11416593" cy="11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Calculate the percentage </a:t>
            </a: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of Interest_Earned</a:t>
            </a:r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b="true" sz="3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compared to Total_Revolving_Bal for each client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DAGwgBbGHj8</dc:identifier>
  <dcterms:modified xsi:type="dcterms:W3CDTF">2011-08-01T06:04:30Z</dcterms:modified>
  <cp:revision>1</cp:revision>
  <dc:title>Black White and Teal Minimal Abstract Patterns Finance Report Finance Presentation</dc:title>
</cp:coreProperties>
</file>